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0" r:id="rId1"/>
  </p:sldMasterIdLst>
  <p:sldIdLst>
    <p:sldId id="300" r:id="rId2"/>
    <p:sldId id="301" r:id="rId3"/>
    <p:sldId id="299" r:id="rId4"/>
    <p:sldId id="257" r:id="rId5"/>
    <p:sldId id="292" r:id="rId6"/>
    <p:sldId id="293" r:id="rId7"/>
    <p:sldId id="259" r:id="rId8"/>
    <p:sldId id="260" r:id="rId9"/>
    <p:sldId id="261" r:id="rId10"/>
    <p:sldId id="262" r:id="rId11"/>
    <p:sldId id="263" r:id="rId12"/>
    <p:sldId id="29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5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4" r:id="rId32"/>
    <p:sldId id="281" r:id="rId33"/>
    <p:sldId id="282" r:id="rId34"/>
    <p:sldId id="283" r:id="rId35"/>
    <p:sldId id="285" r:id="rId36"/>
    <p:sldId id="286" r:id="rId37"/>
    <p:sldId id="284" r:id="rId38"/>
    <p:sldId id="297" r:id="rId39"/>
    <p:sldId id="302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951235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3125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186680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784760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129876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836433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21235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737496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337576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64430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593571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996215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269010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 rt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63310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11960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5/29/2022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4343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MANAGEMENT OF OPEN BITE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</a:t>
            </a:r>
            <a:r>
              <a:rPr lang="en-US" sz="2100" dirty="0">
                <a:latin typeface="Book Antiqua" panose="02040602050305030304" pitchFamily="18" charset="0"/>
              </a:rPr>
              <a:t>OF ORTHODONTICS AND DENTOFACIAL ORTHOPAEDICS  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115616" y="214290"/>
            <a:ext cx="7742664" cy="92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sz="3200" i="1" u="sng" dirty="0">
                <a:latin typeface="Arial Black" panose="020B0A04020102020204" pitchFamily="34" charset="0"/>
              </a:rPr>
              <a:t>CLINICAL FEATURES OF SKELETAL ANTERIOR OPEN BITE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idx="1"/>
          </p:nvPr>
        </p:nvSpPr>
        <p:spPr>
          <a:xfrm>
            <a:off x="1115616" y="2996952"/>
            <a:ext cx="8501122" cy="47268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</a:pPr>
            <a:r>
              <a:rPr lang="en-US" sz="2800" b="1" i="1" dirty="0"/>
              <a:t>INCREASED ANTERIOR &amp; DECREASED POSTERIOR FACIAL HEIGHT.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  <a:buNone/>
            </a:pPr>
            <a:endParaRPr sz="2800" b="1" i="1" dirty="0"/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</a:pPr>
            <a:r>
              <a:rPr lang="en-US" sz="2800" b="1" i="1" dirty="0"/>
              <a:t>DECREASED UPPER ANTERIOR FACIAL HEIGHT.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  <a:buNone/>
            </a:pPr>
            <a:endParaRPr sz="2800" b="1" i="1" dirty="0"/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</a:pPr>
            <a:r>
              <a:rPr lang="en-US" sz="2800" b="1" i="1" dirty="0"/>
              <a:t>A STEEP MANDIBULAR PLANE ANGLE.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  <a:buNone/>
            </a:pPr>
            <a:endParaRPr sz="2800" b="1" i="1" dirty="0"/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  <a:buFont typeface="Arial" pitchFamily="34" charset="0"/>
              <a:buChar char="•"/>
            </a:pPr>
            <a:r>
              <a:rPr lang="en-US" sz="2800" b="1" i="1" dirty="0"/>
              <a:t> A SHORT UPPER LIP WITH EXCESSIVE MAXILLARY INCISOR EXPOSURE.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  <a:buNone/>
            </a:pPr>
            <a:endParaRPr sz="2800" b="1" i="1" dirty="0"/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</a:pPr>
            <a:r>
              <a:rPr lang="en-US" sz="2800" b="1" i="1" dirty="0"/>
              <a:t> A LONG &amp; NARROW FACE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  <a:buNone/>
            </a:pPr>
            <a:endParaRPr lang="en-US" sz="2800" b="1" i="1" dirty="0"/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</a:pPr>
            <a:r>
              <a:rPr lang="en-US" sz="3500" b="1" dirty="0"/>
              <a:t>Increased lower anterior facial height 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32"/>
              </a:spcBef>
              <a:spcAft>
                <a:spcPts val="0"/>
              </a:spcAft>
              <a:buSzPct val="96666"/>
              <a:buNone/>
            </a:pPr>
            <a:endParaRPr sz="1160" b="1" i="1" dirty="0"/>
          </a:p>
          <a:p>
            <a:pPr marL="0" lvl="0" indent="-50800" algn="l" rtl="0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SzPct val="100000"/>
              <a:buNone/>
            </a:pPr>
            <a:endParaRPr sz="800" dirty="0"/>
          </a:p>
          <a:p>
            <a:pPr marL="0" lvl="0" indent="-139700" algn="l" rtl="0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SzPct val="100000"/>
              <a:buNone/>
            </a:pPr>
            <a:endParaRPr sz="2200" dirty="0"/>
          </a:p>
          <a:p>
            <a:pPr marL="342900" lvl="0" indent="-342900" algn="l" rtl="0">
              <a:lnSpc>
                <a:spcPct val="80000"/>
              </a:lnSpc>
              <a:spcBef>
                <a:spcPts val="824"/>
              </a:spcBef>
              <a:spcAft>
                <a:spcPts val="0"/>
              </a:spcAft>
              <a:buSzPct val="101818"/>
              <a:buNone/>
            </a:pPr>
            <a:endParaRPr sz="1120" dirty="0"/>
          </a:p>
          <a:p>
            <a:pPr marL="342900" lvl="0" indent="-342900" algn="l" rtl="0">
              <a:lnSpc>
                <a:spcPct val="80000"/>
              </a:lnSpc>
              <a:spcBef>
                <a:spcPts val="824"/>
              </a:spcBef>
              <a:spcAft>
                <a:spcPts val="0"/>
              </a:spcAft>
              <a:buSzPct val="101818"/>
              <a:buNone/>
            </a:pPr>
            <a:endParaRPr sz="1120" dirty="0"/>
          </a:p>
          <a:p>
            <a:pPr marL="342900" lvl="0" indent="-342900" algn="l" rtl="0">
              <a:lnSpc>
                <a:spcPct val="80000"/>
              </a:lnSpc>
              <a:spcBef>
                <a:spcPts val="824"/>
              </a:spcBef>
              <a:spcAft>
                <a:spcPts val="0"/>
              </a:spcAft>
              <a:buSzPct val="101818"/>
              <a:buNone/>
            </a:pPr>
            <a:endParaRPr sz="1120" dirty="0"/>
          </a:p>
          <a:p>
            <a:pPr marL="0" lvl="0" indent="-71120" algn="l" rtl="0">
              <a:lnSpc>
                <a:spcPct val="80000"/>
              </a:lnSpc>
              <a:spcBef>
                <a:spcPts val="824"/>
              </a:spcBef>
              <a:spcAft>
                <a:spcPts val="0"/>
              </a:spcAft>
              <a:buSzPct val="101818"/>
              <a:buNone/>
            </a:pPr>
            <a:endParaRPr sz="1120" dirty="0"/>
          </a:p>
          <a:p>
            <a:pPr marL="342900" lvl="0" indent="-342900" algn="l" rtl="0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SzPct val="102857"/>
              <a:buNone/>
            </a:pPr>
            <a:endParaRPr sz="7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idx="1"/>
          </p:nvPr>
        </p:nvSpPr>
        <p:spPr>
          <a:xfrm>
            <a:off x="1187624" y="1412776"/>
            <a:ext cx="7704667" cy="3866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200" b="1" dirty="0"/>
              <a:t>TEND TO EXHIBIT  CLASS II MALOCCLUSION &amp; MANDIBULAR DEFFICIENCY.  THEY MAY HAVE SMALL MANDIBULAR BODY &amp; RAMUS.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3200" b="1" dirty="0"/>
              <a:t>TEND TO EXHIBIT CROWDING IN THE LOWER ARCH.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3200" b="1" dirty="0"/>
              <a:t>TEND TO EXHIBIT A NARROW MAXILLA &amp; POSTERIOR  CROSS BITE</a:t>
            </a:r>
            <a:r>
              <a:rPr lang="en-US" sz="2000" i="1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20180321_111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27" y="188640"/>
            <a:ext cx="7598079" cy="60950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225051" y="-387424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lvl="0" indent="-205740" algn="l" rtl="0">
              <a:spcBef>
                <a:spcPts val="0"/>
              </a:spcBef>
              <a:buClr>
                <a:schemeClr val="lt1"/>
              </a:buClr>
              <a:buSzPct val="101250"/>
              <a:buFont typeface="Verdana"/>
              <a:buNone/>
            </a:pPr>
            <a:r>
              <a:rPr lang="en-US" sz="3200" i="1" u="sng" dirty="0">
                <a:latin typeface="Arial Black" panose="020B0A04020102020204" pitchFamily="34" charset="0"/>
              </a:rPr>
              <a:t>CEPHALOMETRIC FEATURES OF SKELETAL ANTERIOR OPEN BITE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1115616" y="2348880"/>
            <a:ext cx="8028384" cy="2376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000"/>
            </a:pPr>
            <a:r>
              <a:rPr lang="en-US" b="1" dirty="0"/>
              <a:t>CEPHALOMETRIC EXAMINATION MAY REVEAL A DOWNWARD &amp; BACKWARD ROTATION OF THE MANDIBLE.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  <a:buNone/>
            </a:pPr>
            <a:endParaRPr b="1" dirty="0"/>
          </a:p>
          <a:p>
            <a:pPr marL="342900" lvl="0" indent="-34290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</a:pPr>
            <a:r>
              <a:rPr lang="en-US" b="1" dirty="0"/>
              <a:t>IN SOME PATIENTS, AN UPWARD TIPPING OF THE MAXILLARY SKELETAL BASE CAN BE OBSERVED.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  <a:buNone/>
            </a:pPr>
            <a:endParaRPr b="1" dirty="0"/>
          </a:p>
          <a:p>
            <a:pPr marL="342900" lvl="0" indent="-34290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</a:pPr>
            <a:r>
              <a:rPr lang="en-US" b="1" dirty="0"/>
              <a:t>VERTICAL MAXILLARY INCREASE.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  <a:buNone/>
            </a:pPr>
            <a:endParaRPr b="1" dirty="0"/>
          </a:p>
          <a:p>
            <a:pPr marL="342900" lvl="0" indent="-34290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</a:pPr>
            <a:r>
              <a:rPr lang="en-US" b="1" dirty="0"/>
              <a:t>STEEP PALATAL PLANE &amp; INCREASED PERCENTAGE OF LOWER FACIAL HEIGHT</a:t>
            </a:r>
            <a:r>
              <a:rPr lang="en-US" i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idx="1"/>
          </p:nvPr>
        </p:nvSpPr>
        <p:spPr>
          <a:xfrm>
            <a:off x="971600" y="1844824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200" b="1" dirty="0"/>
              <a:t>EXCESS ERUPTION OF THE MAXILLARY POSTERIOR  TEETH.</a:t>
            </a: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3200" b="1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ct val="100000"/>
            </a:pPr>
            <a:r>
              <a:rPr lang="en-US" sz="3200" b="1" dirty="0"/>
              <a:t>EXCESS ERUPTION OF THE MAXILLARY &amp; MANDIBULAR INCISSORS.</a:t>
            </a: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3200" b="1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ct val="100000"/>
            </a:pPr>
            <a:r>
              <a:rPr lang="en-US" sz="3200" b="1" dirty="0"/>
              <a:t>DIVERGENT CEPHALOMETRIC PLANES.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547664" y="0"/>
            <a:ext cx="8043890" cy="11429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182880" algn="l" rtl="0">
              <a:spcBef>
                <a:spcPts val="0"/>
              </a:spcBef>
              <a:buClr>
                <a:schemeClr val="lt1"/>
              </a:buClr>
              <a:buSzPct val="99310"/>
              <a:buFont typeface="Verdana"/>
              <a:buNone/>
            </a:pPr>
            <a:r>
              <a:rPr lang="en-US" sz="3600" b="1" i="1" u="sng" dirty="0">
                <a:latin typeface="Arial Black" panose="020B0A04020102020204" pitchFamily="34" charset="0"/>
              </a:rPr>
              <a:t>FEATURES OF DENTAL ANTERIOR OPEN BITE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1475656" y="1700808"/>
            <a:ext cx="7668344" cy="48000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200" b="1" dirty="0"/>
              <a:t>PROCLINED UPPER ANTERIOR TEETH.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ct val="100000"/>
              <a:buNone/>
            </a:pPr>
            <a:endParaRPr sz="3200" b="1" dirty="0"/>
          </a:p>
          <a:p>
            <a:pPr marL="342900" lvl="0" indent="-34290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ct val="100000"/>
            </a:pPr>
            <a:r>
              <a:rPr lang="en-US" sz="3200" b="1" dirty="0"/>
              <a:t>THE UPPER &amp; LOWER ANTERIORS FAIL TO OVERLAP EACH OTHER RESULTING IN A SPACE BETWEEN THE MAXILLARY &amp; MANDIBULAR ANTERIORS.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ct val="100000"/>
              <a:buNone/>
            </a:pPr>
            <a:endParaRPr sz="3200" b="1" dirty="0"/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ct val="109090"/>
            </a:pPr>
            <a:r>
              <a:rPr lang="en-US" sz="3200" b="1" dirty="0"/>
              <a:t>THE PATIENT MAY HAVE A NARROW MAXILLARY ARCH DUE TO LOWERED TONGUE POSTURE DUE TO A HABIT</a:t>
            </a:r>
            <a:r>
              <a:rPr lang="en-US" sz="3600" b="1" dirty="0"/>
              <a:t>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lvl="0" indent="-182880" algn="l" rtl="0">
              <a:spcBef>
                <a:spcPts val="0"/>
              </a:spcBef>
              <a:buClr>
                <a:schemeClr val="lt1"/>
              </a:buClr>
              <a:buSzPct val="99310"/>
              <a:buFont typeface="Verdana"/>
              <a:buNone/>
            </a:pPr>
            <a:r>
              <a:rPr lang="en-US" sz="2880" b="1" i="1" u="sng" dirty="0">
                <a:latin typeface="Arial Black" panose="020B0A04020102020204" pitchFamily="34" charset="0"/>
              </a:rPr>
              <a:t>ETIOLOGY OF ANTERIOR OPEN BITE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77500" lnSpcReduction="20000"/>
          </a:bodyPr>
          <a:lstStyle/>
          <a:p>
            <a:pPr marL="0" lvl="0" indent="-151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9166"/>
              <a:buNone/>
            </a:pPr>
            <a:r>
              <a:rPr lang="en-US" sz="3000" b="1" i="1" u="sng" dirty="0"/>
              <a:t>1. DIGIT SUCKING HABITS- </a:t>
            </a:r>
          </a:p>
          <a:p>
            <a:pPr marL="0" indent="-129540">
              <a:lnSpc>
                <a:spcPct val="90000"/>
              </a:lnSpc>
              <a:spcBef>
                <a:spcPts val="1008"/>
              </a:spcBef>
              <a:buSzPct val="102000"/>
            </a:pPr>
            <a:r>
              <a:rPr lang="en-US" sz="3000" b="1" i="1" dirty="0"/>
              <a:t>      CAUSE DUE TO PROLONGED THUMB SUCKING.</a:t>
            </a:r>
          </a:p>
          <a:p>
            <a:pPr marL="0" indent="-129540">
              <a:lnSpc>
                <a:spcPct val="90000"/>
              </a:lnSpc>
              <a:spcBef>
                <a:spcPts val="1008"/>
              </a:spcBef>
              <a:buSzPct val="102000"/>
            </a:pPr>
            <a:r>
              <a:rPr lang="en-US" sz="3000" b="1" i="1" dirty="0"/>
              <a:t>      THE POSTURE OF THUMB POSITIONING, THE INTENSITY , FREQUENCY OF SUCKING &amp; THE AGE OF THE PATIENT ALL HAVE AN INFLUENCE ON THE NATURE &amp; SEVERITY  OF THE OPEN BITE.</a:t>
            </a:r>
          </a:p>
          <a:p>
            <a:pPr marL="0" indent="-129540">
              <a:lnSpc>
                <a:spcPct val="90000"/>
              </a:lnSpc>
              <a:spcBef>
                <a:spcPts val="1008"/>
              </a:spcBef>
              <a:buSzPct val="102000"/>
            </a:pPr>
            <a:r>
              <a:rPr lang="en-US" sz="3000" b="1" i="1" dirty="0"/>
              <a:t>       </a:t>
            </a:r>
            <a:r>
              <a:rPr lang="en-US" sz="3000" b="1" i="1" dirty="0">
                <a:solidFill>
                  <a:srgbClr val="FF0000"/>
                </a:solidFill>
              </a:rPr>
              <a:t>CHARACTERIZED BY </a:t>
            </a:r>
            <a:r>
              <a:rPr lang="en-US" sz="3000" b="1" i="1" dirty="0"/>
              <a:t>AN ASYMMETRIC  ANTERIOR OPEN BITE DUE TO DIGIT POSITION &amp; A TRANSVERSE CONSTRICTION  OF THE MAXILLARY ARCH DUE TO LOWER TONGUE POSTURE.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SzPct val="99166"/>
              <a:buNone/>
            </a:pPr>
            <a:endParaRPr sz="23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1115616" y="1643026"/>
            <a:ext cx="7371132" cy="52149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92500" lnSpcReduction="20000"/>
          </a:bodyPr>
          <a:lstStyle/>
          <a:p>
            <a:pPr marL="0" lvl="0" indent="-140970">
              <a:spcBef>
                <a:spcPts val="0"/>
              </a:spcBef>
              <a:buSzPct val="100909"/>
              <a:buNone/>
            </a:pPr>
            <a:r>
              <a:rPr lang="en-US" sz="3600" dirty="0"/>
              <a:t>THUMB ACT AS A BARRIER &amp; PREVENTS THE ERUPTION OF THE INCISSORS &amp;  ALLOWING EXCESSIVE ERUPTION OF THE POSTERIOR TEETH.</a:t>
            </a:r>
          </a:p>
          <a:p>
            <a:pPr marL="0" lvl="0" indent="-140970" algn="l" rtl="0"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endParaRPr sz="3600" dirty="0"/>
          </a:p>
          <a:p>
            <a:pPr marL="0" lvl="0" indent="-140970" algn="l" rtl="0"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3600" dirty="0"/>
              <a:t>    THE UPPER INCISORS ARE INVARIABLY PROCLINED WHEREAS EFFECT ON THE LOWER INCISORS IS MORE VARIABLE.   </a:t>
            </a:r>
          </a:p>
          <a:p>
            <a:pPr marL="0" lvl="0" indent="-140970" algn="l" rtl="0"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220" i="1" dirty="0"/>
              <a:t>      </a:t>
            </a:r>
          </a:p>
          <a:p>
            <a:pPr marL="0" lvl="0" indent="-140970" algn="l" rtl="0"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220" dirty="0"/>
              <a:t>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1475656" y="897196"/>
            <a:ext cx="6984776" cy="5981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77500" lnSpcReduction="20000"/>
          </a:bodyPr>
          <a:lstStyle/>
          <a:p>
            <a:pPr marL="0" lvl="0" indent="-14319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8043"/>
              <a:buNone/>
            </a:pPr>
            <a:r>
              <a:rPr lang="en-US" sz="3000" b="1" u="sng" dirty="0"/>
              <a:t>2.  LIP &amp; TONGUE HABITS</a:t>
            </a:r>
          </a:p>
          <a:p>
            <a:pPr marL="0" lvl="0" indent="-83820" algn="l" rtl="0">
              <a:lnSpc>
                <a:spcPct val="80000"/>
              </a:lnSpc>
              <a:spcBef>
                <a:spcPts val="864"/>
              </a:spcBef>
              <a:spcAft>
                <a:spcPts val="0"/>
              </a:spcAft>
              <a:buSzPct val="101538"/>
              <a:buNone/>
            </a:pPr>
            <a:r>
              <a:rPr lang="en-US" sz="1320" dirty="0"/>
              <a:t>        </a:t>
            </a:r>
            <a:endParaRPr lang="en-US" sz="1000" dirty="0"/>
          </a:p>
          <a:p>
            <a:pPr marL="0" lvl="0" indent="-11176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97777"/>
              <a:buNone/>
            </a:pPr>
            <a:r>
              <a:rPr lang="en-US" b="1" dirty="0"/>
              <a:t>TONGUE  THRUSTING IS ALSO IMPLICATED FOR SOME CASES OF OPEN BITE.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SzPct val="100000"/>
              <a:buNone/>
            </a:pPr>
            <a:endParaRPr b="1" u="sng" dirty="0"/>
          </a:p>
          <a:p>
            <a:pPr marL="0" lvl="0" indent="-139700" algn="l" rtl="0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SzPct val="100000"/>
              <a:buNone/>
            </a:pPr>
            <a:r>
              <a:rPr lang="en-US" sz="3000" b="1" u="sng" dirty="0"/>
              <a:t>3.  AIRWAY OBSTRUCTION</a:t>
            </a:r>
          </a:p>
          <a:p>
            <a:pPr marL="0" lvl="0" indent="-11176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117333"/>
              <a:buNone/>
            </a:pPr>
            <a:r>
              <a:rPr lang="en-US" b="1" dirty="0"/>
              <a:t>      THE GREATEST IMPORTANCE FOCUSES ON NASOPHARYNGEAL  AIRWAY OBSTRUCTION &amp; ASSOCIATED MOUTH BREATHING.</a:t>
            </a:r>
          </a:p>
          <a:p>
            <a:pPr marL="0" lvl="0" indent="-111760" algn="l" rtl="0">
              <a:lnSpc>
                <a:spcPct val="80000"/>
              </a:lnSpc>
              <a:spcBef>
                <a:spcPts val="952"/>
              </a:spcBef>
              <a:spcAft>
                <a:spcPts val="0"/>
              </a:spcAft>
              <a:buSzPct val="117333"/>
              <a:buNone/>
            </a:pPr>
            <a:endParaRPr lang="en-US" b="1" dirty="0"/>
          </a:p>
          <a:p>
            <a:pPr marL="0" lvl="0" indent="-111760">
              <a:lnSpc>
                <a:spcPct val="120000"/>
              </a:lnSpc>
              <a:spcBef>
                <a:spcPts val="952"/>
              </a:spcBef>
              <a:buSzPct val="97777"/>
              <a:buNone/>
            </a:pPr>
            <a:r>
              <a:rPr lang="en-US" b="1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FACIAL APPPEARANCE  </a:t>
            </a:r>
            <a:r>
              <a:rPr lang="en-US" b="1" dirty="0"/>
              <a:t>-  </a:t>
            </a:r>
            <a:r>
              <a:rPr lang="en-US" b="1" dirty="0">
                <a:solidFill>
                  <a:srgbClr val="7030A0"/>
                </a:solidFill>
              </a:rPr>
              <a:t>ADENOID FACIES; </a:t>
            </a:r>
            <a:r>
              <a:rPr lang="en-US" b="1" dirty="0"/>
              <a:t>NARROWCHEECKS, </a:t>
            </a:r>
          </a:p>
          <a:p>
            <a:pPr marL="0" lvl="0" indent="-111760">
              <a:lnSpc>
                <a:spcPct val="120000"/>
              </a:lnSpc>
              <a:spcBef>
                <a:spcPts val="952"/>
              </a:spcBef>
              <a:buSzPct val="97777"/>
              <a:buNone/>
            </a:pPr>
            <a:r>
              <a:rPr lang="en-US" b="1" dirty="0"/>
              <a:t>                                                                   NARROW &amp;PINCHED NOSTRILS</a:t>
            </a:r>
          </a:p>
          <a:p>
            <a:pPr marL="0" lvl="0" indent="-11176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97777"/>
              <a:buNone/>
            </a:pPr>
            <a:r>
              <a:rPr lang="en-US" b="1" dirty="0"/>
              <a:t>                                                                            LIPS ARE SEPERATED.</a:t>
            </a:r>
          </a:p>
          <a:p>
            <a:pPr marL="0" lvl="0" indent="-11176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97777"/>
              <a:buNone/>
            </a:pPr>
            <a:r>
              <a:rPr lang="en-US" b="1" dirty="0"/>
              <a:t>                                                                            PROTRUDING TEETH</a:t>
            </a:r>
          </a:p>
          <a:p>
            <a:pPr marL="0" lvl="0" indent="-11176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97777"/>
              <a:buNone/>
            </a:pPr>
            <a:r>
              <a:rPr lang="en-US" b="1" dirty="0"/>
              <a:t>                                                         OPEN MOUTH &amp; DULL EXPRESSION</a:t>
            </a:r>
          </a:p>
          <a:p>
            <a:pPr marL="0" lvl="0" indent="-111760" algn="l" rtl="0">
              <a:lnSpc>
                <a:spcPct val="80000"/>
              </a:lnSpc>
              <a:spcBef>
                <a:spcPts val="952"/>
              </a:spcBef>
              <a:spcAft>
                <a:spcPts val="0"/>
              </a:spcAft>
              <a:buSzPct val="97777"/>
              <a:buNone/>
            </a:pPr>
            <a:r>
              <a:rPr lang="en-US" sz="2200" b="1" dirty="0"/>
              <a:t>       </a:t>
            </a:r>
          </a:p>
          <a:p>
            <a:pPr marL="0" lvl="0" indent="-111760" algn="l" rtl="0">
              <a:lnSpc>
                <a:spcPct val="80000"/>
              </a:lnSpc>
              <a:spcBef>
                <a:spcPts val="952"/>
              </a:spcBef>
              <a:spcAft>
                <a:spcPts val="0"/>
              </a:spcAft>
              <a:buSzPct val="97777"/>
              <a:buNone/>
            </a:pPr>
            <a:endParaRPr lang="en-US" sz="1760" i="1" dirty="0"/>
          </a:p>
          <a:p>
            <a:pPr marL="0" lvl="0" indent="-83820" algn="l" rtl="0">
              <a:lnSpc>
                <a:spcPct val="80000"/>
              </a:lnSpc>
              <a:spcBef>
                <a:spcPts val="864"/>
              </a:spcBef>
              <a:spcAft>
                <a:spcPts val="0"/>
              </a:spcAft>
              <a:buSzPct val="101538"/>
              <a:buNone/>
            </a:pPr>
            <a:endParaRPr sz="1320" dirty="0"/>
          </a:p>
          <a:p>
            <a:pPr marL="0" lvl="0" indent="-83820" algn="l" rtl="0">
              <a:lnSpc>
                <a:spcPct val="80000"/>
              </a:lnSpc>
              <a:spcBef>
                <a:spcPts val="864"/>
              </a:spcBef>
              <a:spcAft>
                <a:spcPts val="0"/>
              </a:spcAft>
              <a:buSzPct val="101538"/>
              <a:buNone/>
            </a:pPr>
            <a:endParaRPr sz="13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idx="1"/>
          </p:nvPr>
        </p:nvSpPr>
        <p:spPr>
          <a:xfrm>
            <a:off x="1259632" y="620688"/>
            <a:ext cx="7884368" cy="6237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indent="-127000">
              <a:lnSpc>
                <a:spcPct val="90000"/>
              </a:lnSpc>
              <a:spcBef>
                <a:spcPts val="0"/>
              </a:spcBef>
              <a:buSzPct val="100000"/>
              <a:buNone/>
            </a:pPr>
            <a:r>
              <a:rPr lang="en-US" sz="3200" b="1" u="sng" dirty="0"/>
              <a:t>4. SKELETAL GROWTH ABNORMALITIES</a:t>
            </a:r>
          </a:p>
          <a:p>
            <a:pPr marL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200" b="1" dirty="0"/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 b="1" dirty="0"/>
          </a:p>
          <a:p>
            <a:pPr marL="0" lvl="0" indent="-1524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>
                <a:solidFill>
                  <a:srgbClr val="FF0000"/>
                </a:solidFill>
              </a:rPr>
              <a:t>INHERITED FACTORS </a:t>
            </a:r>
            <a:r>
              <a:rPr lang="en-US" sz="2800" b="1" dirty="0"/>
              <a:t>-  INCREASED TONGUE SIZE, </a:t>
            </a:r>
          </a:p>
          <a:p>
            <a:pPr marL="0" lvl="0" indent="-1524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                     -  ABNORMAL SKELETAL GROWTH PATTERN OF MAXILLA &amp; MANDIBLE </a:t>
            </a:r>
            <a:r>
              <a:rPr lang="en-US" sz="2000" i="1" dirty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65545"/>
              </p:ext>
            </p:extLst>
          </p:nvPr>
        </p:nvGraphicFramePr>
        <p:xfrm>
          <a:off x="1953905" y="2645769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ETIOLOGY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TYPES- ANTERIOR OPEN BITE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CLINICAL FEATURES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MUST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TREATMENT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POSTERIOR OPEN BITE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  <a:tr h="2463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CLINICAL FEATURES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88321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TREATMENT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69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idx="1"/>
          </p:nvPr>
        </p:nvSpPr>
        <p:spPr>
          <a:xfrm>
            <a:off x="1331640" y="764704"/>
            <a:ext cx="7812360" cy="60932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lnSpcReduction="10000"/>
          </a:bodyPr>
          <a:lstStyle/>
          <a:p>
            <a:pPr marL="0" lvl="0" indent="-1781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87000"/>
              <a:buNone/>
            </a:pPr>
            <a:r>
              <a:rPr lang="en-US" sz="1800" b="1" dirty="0"/>
              <a:t>  </a:t>
            </a:r>
            <a:r>
              <a:rPr lang="en-US" sz="3600" b="1" u="sng" dirty="0"/>
              <a:t>5.  IATROGENIC OPEN BITE</a:t>
            </a:r>
          </a:p>
          <a:p>
            <a:pPr marL="0" lvl="0" indent="-12954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  <a:buNone/>
            </a:pPr>
            <a:r>
              <a:rPr lang="en-US" sz="2800" b="1" dirty="0"/>
              <a:t>     </a:t>
            </a:r>
            <a:r>
              <a:rPr lang="en-US" sz="2800" b="1" i="1" dirty="0"/>
              <a:t> OCCUR AS A RESULT OF POOR MECHANICS DURING FIXED APPLIANCE TREATMENT </a:t>
            </a:r>
          </a:p>
          <a:p>
            <a:pPr marL="0" lvl="0" indent="-12954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  <a:buNone/>
            </a:pPr>
            <a:r>
              <a:rPr lang="en-US" sz="2800" b="1" i="1" dirty="0"/>
              <a:t>RESULTING IN EXTRUSION OF THE MOLAR TEETH OR HANGING PALATAL CUSPS,  WHICH LEADS OPEN BITE.</a:t>
            </a:r>
          </a:p>
          <a:p>
            <a:pPr marL="0" lvl="0" indent="-12954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ct val="102000"/>
              <a:buNone/>
            </a:pPr>
            <a:r>
              <a:rPr lang="en-US" sz="2800" b="1" dirty="0"/>
              <a:t>    </a:t>
            </a:r>
          </a:p>
          <a:p>
            <a:pPr marL="0" lvl="0" indent="-151130" algn="l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SzPct val="99166"/>
              <a:buNone/>
            </a:pPr>
            <a:r>
              <a:rPr lang="en-US" sz="3200" b="1" u="sng" dirty="0"/>
              <a:t>    6.   PATHALOGICAL OPEN BITE   </a:t>
            </a:r>
          </a:p>
          <a:p>
            <a:pPr marL="0" lvl="0" indent="-151130" algn="l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SzPct val="99166"/>
              <a:buNone/>
            </a:pPr>
            <a:r>
              <a:rPr lang="en-US" sz="2800" b="1" i="1" dirty="0"/>
              <a:t>            ANTERIOR  OPEN BITE MAY BE ASSOCIATED WITH CLEFT LIP &amp; PALATE , ACROMEGHALY  OR TRAUMA TO THE  FACIAL SKELETON</a:t>
            </a:r>
          </a:p>
          <a:p>
            <a:pPr marL="0" lvl="0" indent="-151130" algn="l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SzPct val="99166"/>
              <a:buNone/>
            </a:pPr>
            <a:r>
              <a:rPr lang="en-US" sz="2800" b="1" i="1" dirty="0"/>
              <a:t>          CONDYLAR FRACTURES OR LE-FORT FRACTURES OF MAXILLA.</a:t>
            </a:r>
          </a:p>
          <a:p>
            <a:pPr marL="0" lvl="0" indent="-151130" algn="l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SzPct val="99166"/>
              <a:buNone/>
            </a:pPr>
            <a:endParaRPr sz="2380" i="1" dirty="0"/>
          </a:p>
          <a:p>
            <a:pPr marL="0" lvl="0" indent="-151130" algn="l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SzPct val="99166"/>
              <a:buNone/>
            </a:pPr>
            <a:endParaRPr sz="2380" dirty="0"/>
          </a:p>
          <a:p>
            <a:pPr marL="0" lvl="0" indent="-151130" algn="l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SzPct val="99166"/>
              <a:buNone/>
            </a:pPr>
            <a:endParaRPr sz="238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691680" y="-459432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lvl="0" indent="-182880" algn="l" rtl="0">
              <a:spcBef>
                <a:spcPts val="0"/>
              </a:spcBef>
              <a:buClr>
                <a:schemeClr val="lt1"/>
              </a:buClr>
              <a:buSzPct val="99310"/>
              <a:buFont typeface="Verdana"/>
              <a:buNone/>
            </a:pPr>
            <a:r>
              <a:rPr lang="en-US" sz="2880" b="1" u="sng" dirty="0">
                <a:solidFill>
                  <a:schemeClr val="accent1"/>
                </a:solidFill>
              </a:rPr>
              <a:t>TREATMENT OF ANTERIOR OPEN BITE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idx="1"/>
          </p:nvPr>
        </p:nvSpPr>
        <p:spPr>
          <a:xfrm>
            <a:off x="970428" y="1268760"/>
            <a:ext cx="8173572" cy="5184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208"/>
            </a:pPr>
            <a:r>
              <a:rPr lang="en-US" sz="2800" b="1" dirty="0"/>
              <a:t>T/t is dependent on age of pts., Concerns , expectation, &amp; </a:t>
            </a:r>
            <a:r>
              <a:rPr lang="en-US" sz="2800" b="1" dirty="0" err="1"/>
              <a:t>aetiology</a:t>
            </a:r>
            <a:r>
              <a:rPr lang="en-US" sz="2800" b="1" dirty="0"/>
              <a:t> of malocclusion.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208"/>
            </a:pPr>
            <a:r>
              <a:rPr lang="en-US" sz="2800" b="1" dirty="0"/>
              <a:t> T/t by simple habit control procedures to complex surgical procedures.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1247"/>
              </a:spcBef>
              <a:spcAft>
                <a:spcPts val="0"/>
              </a:spcAft>
              <a:buSzPct val="101156"/>
              <a:buNone/>
            </a:pPr>
            <a:endParaRPr sz="3600" b="1" dirty="0"/>
          </a:p>
          <a:p>
            <a:pPr marL="0" lvl="0" indent="-205549" algn="l" rtl="0">
              <a:lnSpc>
                <a:spcPct val="80000"/>
              </a:lnSpc>
              <a:spcBef>
                <a:spcPts val="1247"/>
              </a:spcBef>
              <a:spcAft>
                <a:spcPts val="0"/>
              </a:spcAft>
              <a:buSzPct val="101156"/>
              <a:buNone/>
            </a:pPr>
            <a:r>
              <a:rPr lang="en-US" sz="3600" b="1" dirty="0"/>
              <a:t>    1.REMOVAL OF THE CAUSE-   </a:t>
            </a:r>
          </a:p>
          <a:p>
            <a:pPr marL="0" indent="-140970">
              <a:lnSpc>
                <a:spcPct val="80000"/>
              </a:lnSpc>
              <a:spcBef>
                <a:spcPts val="1044"/>
              </a:spcBef>
              <a:buSzPct val="100909"/>
            </a:pPr>
            <a:r>
              <a:rPr lang="en-US" sz="2400" b="1" dirty="0"/>
              <a:t>T/T  MAY INVOLVE - HABIT AWARENESS</a:t>
            </a:r>
          </a:p>
          <a:p>
            <a:pPr marL="0" lvl="0" indent="-14097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400" b="1" dirty="0"/>
              <a:t>                                 CONTRACT OF REWARD OF PUNISHMENT</a:t>
            </a:r>
          </a:p>
          <a:p>
            <a:pPr marL="0" lvl="0" indent="-14097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400" b="1" dirty="0"/>
              <a:t>                                  POSITIVE REINFORCEMENT, </a:t>
            </a:r>
          </a:p>
          <a:p>
            <a:pPr marL="0" lvl="0" indent="-14097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400" b="1" dirty="0"/>
              <a:t>                                  CHEMICAL AVERSION, </a:t>
            </a:r>
          </a:p>
          <a:p>
            <a:pPr marL="0" lvl="0" indent="-14097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400" b="1" dirty="0"/>
              <a:t>                                  HAND WRAPS &amp; </a:t>
            </a:r>
          </a:p>
          <a:p>
            <a:pPr marL="0" lvl="0" indent="-14097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400" b="1" dirty="0"/>
              <a:t>                                  USE OF PASSIVE HABIT BREAKING APPLIANCE</a:t>
            </a:r>
            <a:endParaRPr lang="en-US" sz="222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20180321_1106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331226" y="116632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sz="3200" b="1" i="1" u="sng" dirty="0">
                <a:latin typeface="Arial Black" panose="020B0A04020102020204" pitchFamily="34" charset="0"/>
              </a:rPr>
              <a:t>2. MYOFUNCTIONING THERAPY</a:t>
            </a:r>
            <a:endParaRPr sz="3200" b="1" i="1" u="sng" dirty="0">
              <a:latin typeface="Arial Black" panose="020B0A04020102020204" pitchFamily="34" charset="0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idx="1"/>
          </p:nvPr>
        </p:nvSpPr>
        <p:spPr>
          <a:xfrm>
            <a:off x="1115616" y="980728"/>
            <a:ext cx="8135888" cy="59860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indent="-95250">
              <a:lnSpc>
                <a:spcPct val="80000"/>
              </a:lnSpc>
              <a:spcBef>
                <a:spcPts val="900"/>
              </a:spcBef>
              <a:buSzPct val="100000"/>
            </a:pPr>
            <a:r>
              <a:rPr lang="en-US" sz="2800" b="1" dirty="0"/>
              <a:t>  SKELETAL ANTERIOR OPEN BITES CAN BE TREATED - DURING THE GROWTH  PERIOD USING FUNCTIONAL APPLIANCES SUCH AS F.R.IV OR A MODIFIED ACTIVATOR. </a:t>
            </a:r>
          </a:p>
          <a:p>
            <a:pPr marL="0" indent="-134937">
              <a:lnSpc>
                <a:spcPct val="80000"/>
              </a:lnSpc>
              <a:spcBef>
                <a:spcPts val="1025"/>
              </a:spcBef>
              <a:buSzPct val="101190"/>
            </a:pPr>
            <a:r>
              <a:rPr lang="en-US" sz="2800" b="1" dirty="0"/>
              <a:t>   THESE APPLIANCES INCORPORATE BITE BLOCKS INTERPOSED BETWEEN THE POSTERIOR  TEETH, THAT HAVE AN INTRUSIVE ACTION ON THE UPPER &amp; LOWER POSTERIOR TEETH.</a:t>
            </a:r>
          </a:p>
          <a:p>
            <a:pPr marL="0" indent="-134937">
              <a:lnSpc>
                <a:spcPct val="80000"/>
              </a:lnSpc>
              <a:spcBef>
                <a:spcPts val="1025"/>
              </a:spcBef>
              <a:buSzPct val="101190"/>
            </a:pPr>
            <a:r>
              <a:rPr lang="en-US" sz="2800" b="1" dirty="0"/>
              <a:t>  POSTERIOR BITE BLOCKS ARE FUNCTIONAL APPLIANCES THAT ARE USED TO OPEN THE BITE 3-4 mm BEYOND THE REST POSITION</a:t>
            </a:r>
            <a:r>
              <a:rPr lang="en-US" sz="1800" b="1" dirty="0"/>
              <a:t>. </a:t>
            </a:r>
            <a:endParaRPr lang="en-US" sz="15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indent="-152400">
              <a:spcBef>
                <a:spcPts val="0"/>
              </a:spcBef>
              <a:buSzPct val="100000"/>
            </a:pPr>
            <a:r>
              <a:rPr lang="en-US" sz="2400" i="1" dirty="0"/>
              <a:t> </a:t>
            </a:r>
            <a:r>
              <a:rPr lang="en-US" sz="2800" b="1" dirty="0"/>
              <a:t>IN GROWING PATIENTS INHIBITS  -INCREASE IN HEIGHT OF THE BUCCAL DENTO- ALVEOLAR PROCESSES, </a:t>
            </a:r>
          </a:p>
          <a:p>
            <a:pPr marL="0" indent="-152400">
              <a:spcBef>
                <a:spcPts val="0"/>
              </a:spcBef>
              <a:buSzPct val="100000"/>
            </a:pPr>
            <a:r>
              <a:rPr lang="en-US" sz="2800" b="1" dirty="0"/>
              <a:t>THUS PREVENTING A DOWNWARDS &amp; BACKWARDS ROTATION OF THE MANDIBLE .</a:t>
            </a:r>
          </a:p>
          <a:p>
            <a:pPr marL="0" indent="-152400">
              <a:spcBef>
                <a:spcPts val="1080"/>
              </a:spcBef>
              <a:buSzPct val="100000"/>
            </a:pPr>
            <a:r>
              <a:rPr lang="en-US" sz="2800" b="1" dirty="0"/>
              <a:t>  THE POSTERIOR BITE BLOCKS ALSO ALLOWS THE FREE ERUPTION OF THE ANTERIORS HENCE CLOSING THE ANTERIOR OPEN BITE.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b="1" dirty="0"/>
              <a:t>3.ORTHODONTIC THERAPY</a:t>
            </a:r>
            <a:endParaRPr b="1"/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92500" lnSpcReduction="20000"/>
          </a:bodyPr>
          <a:lstStyle/>
          <a:p>
            <a:pPr marL="0" indent="-187007">
              <a:lnSpc>
                <a:spcPct val="80000"/>
              </a:lnSpc>
              <a:spcBef>
                <a:spcPts val="0"/>
              </a:spcBef>
              <a:buSzPct val="133863"/>
            </a:pPr>
            <a:r>
              <a:rPr lang="en-US" sz="2800" b="1" dirty="0"/>
              <a:t>MILD TO MODERATE OPEN BITES CAN BE SUCCESSFULLY MANAGED USING FIXED MECHANOTHERAPY IN CONJUNCTION WITH BOX ELASTICS.</a:t>
            </a:r>
          </a:p>
          <a:p>
            <a:pPr marL="0" indent="-137795">
              <a:lnSpc>
                <a:spcPct val="80000"/>
              </a:lnSpc>
              <a:spcBef>
                <a:spcPts val="1034"/>
              </a:spcBef>
              <a:buSzPct val="98636"/>
            </a:pPr>
            <a:r>
              <a:rPr lang="en-US" sz="2800" b="1" dirty="0"/>
              <a:t>  THIS BRINGS ABOUT EXTRUSION OF THE UPPER &amp; LOWER ANTERIORS.</a:t>
            </a:r>
          </a:p>
          <a:p>
            <a:pPr marL="0" indent="-137795">
              <a:lnSpc>
                <a:spcPct val="80000"/>
              </a:lnSpc>
              <a:spcBef>
                <a:spcPts val="1034"/>
              </a:spcBef>
              <a:buSzPct val="98636"/>
            </a:pPr>
            <a:r>
              <a:rPr lang="en-US" sz="2800" b="1" dirty="0"/>
              <a:t> IT COMBINED WITH A TRANSPALATAL ARCH(TPA) &amp; HIGH PULL HEADGEAR TO LIMIT VERTICAL DEVELOPMENT OF THE MAXILLARY MOLAR TEETH.  </a:t>
            </a:r>
          </a:p>
          <a:p>
            <a:pPr marL="0" lvl="0" indent="-137795" algn="l" rtl="0">
              <a:lnSpc>
                <a:spcPct val="80000"/>
              </a:lnSpc>
              <a:spcBef>
                <a:spcPts val="1034"/>
              </a:spcBef>
              <a:spcAft>
                <a:spcPts val="0"/>
              </a:spcAft>
              <a:buSzPct val="98636"/>
              <a:buNone/>
            </a:pPr>
            <a:r>
              <a:rPr lang="en-US" sz="2800" b="1" dirty="0"/>
              <a:t>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endParaRPr/>
          </a:p>
        </p:txBody>
      </p:sp>
      <p:pic>
        <p:nvPicPr>
          <p:cNvPr id="221" name="Shape 22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idx="1"/>
          </p:nvPr>
        </p:nvSpPr>
        <p:spPr>
          <a:xfrm>
            <a:off x="1115616" y="457201"/>
            <a:ext cx="8028384" cy="61865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lnSpcReduction="10000"/>
          </a:bodyPr>
          <a:lstStyle/>
          <a:p>
            <a:pPr marL="0" lvl="0" indent="-18700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1551"/>
              <a:buNone/>
            </a:pPr>
            <a:r>
              <a:rPr lang="en-US" sz="4000" b="1" i="1" u="sng" dirty="0">
                <a:latin typeface="Arial Black" panose="020B0A04020102020204" pitchFamily="34" charset="0"/>
              </a:rPr>
              <a:t> </a:t>
            </a:r>
            <a:r>
              <a:rPr lang="en-US" sz="4000" b="1" i="1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ROLE OF EXTRACTION IN ANTERIOR  OPEN BITE</a:t>
            </a:r>
          </a:p>
          <a:p>
            <a:pPr marL="0" lvl="0" indent="-18700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1551"/>
              <a:buNone/>
            </a:pPr>
            <a:endParaRPr lang="en-US" sz="4000" b="1" i="1" u="sng" dirty="0">
              <a:latin typeface="Arial Black" panose="020B0A04020102020204" pitchFamily="34" charset="0"/>
            </a:endParaRPr>
          </a:p>
          <a:p>
            <a:pPr marL="0" indent="-137795">
              <a:lnSpc>
                <a:spcPct val="80000"/>
              </a:lnSpc>
              <a:spcBef>
                <a:spcPts val="1034"/>
              </a:spcBef>
              <a:buSzPct val="98636"/>
            </a:pPr>
            <a:r>
              <a:rPr lang="en-US" sz="2800" dirty="0"/>
              <a:t>     WHEN ANTERIOR OPEN BITES ARE ASSOCIATED WITH PROCLINED INCISORS, SUCH AS SOME BIMAXILLARY PROCLINATION CASES AND CLASS II MALOCCLUSIONS</a:t>
            </a:r>
          </a:p>
          <a:p>
            <a:pPr marL="0" indent="-137795">
              <a:lnSpc>
                <a:spcPct val="80000"/>
              </a:lnSpc>
              <a:spcBef>
                <a:spcPts val="1034"/>
              </a:spcBef>
              <a:buSzPct val="98636"/>
            </a:pPr>
            <a:r>
              <a:rPr lang="en-US" sz="2800" dirty="0"/>
              <a:t>RETRACTION OF THE INCISORS HELPS REDUCE OR ELIMINATES THE OPEN BITE. </a:t>
            </a:r>
          </a:p>
          <a:p>
            <a:pPr marL="0" indent="-137795">
              <a:lnSpc>
                <a:spcPct val="80000"/>
              </a:lnSpc>
              <a:spcBef>
                <a:spcPts val="1034"/>
              </a:spcBef>
              <a:buSzPct val="98636"/>
            </a:pPr>
            <a:r>
              <a:rPr lang="en-US" sz="2800" dirty="0"/>
              <a:t>  EXTRACTION OF THE PREMOLARS HAS BEEN ACCEPTED.</a:t>
            </a:r>
          </a:p>
          <a:p>
            <a:pPr marL="0" indent="-137795">
              <a:lnSpc>
                <a:spcPct val="80000"/>
              </a:lnSpc>
              <a:spcBef>
                <a:spcPts val="1034"/>
              </a:spcBef>
              <a:buSzPct val="98636"/>
            </a:pPr>
            <a:r>
              <a:rPr lang="en-US" sz="2800" dirty="0"/>
              <a:t> DUE TO THE DRAWBRIDGE  EFFECT OF REDUCING THE INCLINATION OF BOTH UPPER &amp; LOWER INCISORS TO INCREASE OVERBITE </a:t>
            </a:r>
            <a:r>
              <a:rPr lang="en-US" sz="2400" dirty="0"/>
              <a:t>.</a:t>
            </a:r>
          </a:p>
          <a:p>
            <a:pPr marL="0" lvl="0" indent="-118110" algn="l" rtl="0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ct val="97894"/>
              <a:buNone/>
            </a:pPr>
            <a:r>
              <a:rPr lang="en-US" sz="1860" dirty="0"/>
              <a:t> </a:t>
            </a:r>
            <a:endParaRPr sz="186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sz="3600" b="1" i="1" u="sng" dirty="0">
                <a:latin typeface="Arial Black" panose="020B0A04020102020204" pitchFamily="34" charset="0"/>
              </a:rPr>
              <a:t>ROLE OF EXTRACTIONS IN ANTERIOR OPEN BITE</a:t>
            </a:r>
            <a:endParaRPr sz="3600" b="1" i="1" u="sng" dirty="0">
              <a:latin typeface="Arial Black" panose="020B0A04020102020204" pitchFamily="34" charset="0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indent="-152400">
              <a:spcBef>
                <a:spcPts val="0"/>
              </a:spcBef>
              <a:buSzPct val="100000"/>
            </a:pPr>
            <a:r>
              <a:rPr lang="en-US" sz="2400" i="1" dirty="0"/>
              <a:t>     </a:t>
            </a:r>
            <a:r>
              <a:rPr lang="en-US" sz="3200" b="1" dirty="0"/>
              <a:t>MOLAR EXTRACTIONS HAVE BEEN ADVOCATED  BY MANY CLINICIANS TO DEEPEN THE BITE BY FORWARD MANDIBULAR ROTATION.</a:t>
            </a:r>
            <a:endParaRPr lang="en-US" sz="2400" b="1" dirty="0"/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2400" dirty="0"/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277474" y="-459432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sz="3200" b="1" u="sng" dirty="0">
                <a:latin typeface="Arial Black" panose="020B0A04020102020204" pitchFamily="34" charset="0"/>
              </a:rPr>
              <a:t>ROLE OF EXTRA ORAL TRACTION</a:t>
            </a:r>
            <a:endParaRPr sz="3200" b="1" u="sng" dirty="0">
              <a:latin typeface="Arial Black" panose="020B0A04020102020204" pitchFamily="34" charset="0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idx="1"/>
          </p:nvPr>
        </p:nvSpPr>
        <p:spPr>
          <a:xfrm>
            <a:off x="1547664" y="3789040"/>
            <a:ext cx="7812360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8666"/>
            </a:pPr>
            <a:r>
              <a:rPr lang="en-US" sz="2800" dirty="0">
                <a:solidFill>
                  <a:srgbClr val="FF0000"/>
                </a:solidFill>
              </a:rPr>
              <a:t>HIGH-PULL HEADGEARS REDUCES- </a:t>
            </a:r>
            <a:r>
              <a:rPr lang="en-US" sz="2800" dirty="0"/>
              <a:t>THE VERTICAL ERUPTION OF UPPER MOLARS,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8666"/>
              <a:buNone/>
            </a:pPr>
            <a:r>
              <a:rPr lang="en-US" sz="2800" dirty="0"/>
              <a:t>            - LIMITS THE VERTICAL GROWTH OF THE DENTO-ALVEOLUS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8666"/>
              <a:buNone/>
            </a:pPr>
            <a:r>
              <a:rPr lang="en-US" sz="2800" dirty="0"/>
              <a:t>             - MINIMIZES CLOCKWISE ROTATION &amp;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8666"/>
              <a:buNone/>
            </a:pPr>
            <a:r>
              <a:rPr lang="en-US" sz="2800" dirty="0"/>
              <a:t>           -SOME CASES, RESULTS IN COUNTER CLOCKWISE ROTATION      OF THE MANDIBLE.</a:t>
            </a:r>
          </a:p>
          <a:p>
            <a:pPr marL="0" lvl="0" indent="-152717" algn="l" rtl="0">
              <a:lnSpc>
                <a:spcPct val="90000"/>
              </a:lnSpc>
              <a:spcBef>
                <a:spcPts val="1081"/>
              </a:spcBef>
              <a:spcAft>
                <a:spcPts val="0"/>
              </a:spcAft>
              <a:buSzPct val="100208"/>
              <a:buNone/>
            </a:pPr>
            <a:r>
              <a:rPr lang="en-US" sz="2800" dirty="0"/>
              <a:t>       </a:t>
            </a:r>
          </a:p>
          <a:p>
            <a:pPr marL="0" indent="-152717">
              <a:lnSpc>
                <a:spcPct val="90000"/>
              </a:lnSpc>
              <a:spcBef>
                <a:spcPts val="1081"/>
              </a:spcBef>
              <a:buSzPct val="100208"/>
            </a:pPr>
            <a:r>
              <a:rPr lang="en-US" sz="2800" dirty="0"/>
              <a:t>    CAN BE USED IN CONJUNCTION WITH FIXED ORTHODONTIC APPLIANCE WHEN THEY ARE INSERTED DIRECTLY TO THE UPPER MOLAR BANDS.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B791-86CD-5FC7-A411-11CEC886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-1611560"/>
            <a:ext cx="6699805" cy="2360071"/>
          </a:xfrm>
        </p:spPr>
        <p:txBody>
          <a:bodyPr/>
          <a:lstStyle/>
          <a:p>
            <a:pPr algn="ctr"/>
            <a:r>
              <a:rPr lang="en-IN" b="1" u="sng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52BA2-8442-B0C0-FB64-98C664ABA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6998" y="836712"/>
            <a:ext cx="6699802" cy="505075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ETIOLOGY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TYPES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CLINICAL FEATURES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CEPHALOMETRIC FEATURES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ANTERIOR OPEN BITE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POSTERIOR OPEN BITE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TREATMENT OF ANTERIOR OPEN BITE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800" dirty="0"/>
              <a:t>TREATMENT OF POSTERIOR OPEN BITE</a:t>
            </a:r>
          </a:p>
        </p:txBody>
      </p:sp>
    </p:spTree>
    <p:extLst>
      <p:ext uri="{BB962C8B-B14F-4D97-AF65-F5344CB8AC3E}">
        <p14:creationId xmlns:p14="http://schemas.microsoft.com/office/powerpoint/2010/main" val="376764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idx="1"/>
          </p:nvPr>
        </p:nvSpPr>
        <p:spPr>
          <a:xfrm>
            <a:off x="1259632" y="1762592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77500" lnSpcReduction="20000"/>
          </a:bodyPr>
          <a:lstStyle/>
          <a:p>
            <a:pPr marL="0" indent="-152400">
              <a:spcBef>
                <a:spcPts val="0"/>
              </a:spcBef>
              <a:buSzPct val="133333"/>
            </a:pPr>
            <a:r>
              <a:rPr lang="en-US" sz="3200" dirty="0"/>
              <a:t>    HEADGEARS CAN ALSO BE USED IN CONJUNCTION WITH A FUNCTIONAL APPLIANCE OR AN UPPER REMOVABLE APPLIANCE SUCH AS A MAXILLARY INTRUSION SPLINT.</a:t>
            </a:r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3200" dirty="0"/>
          </a:p>
          <a:p>
            <a:pPr marL="0" indent="-152400">
              <a:spcBef>
                <a:spcPts val="1080"/>
              </a:spcBef>
              <a:buSzPct val="100000"/>
            </a:pPr>
            <a:r>
              <a:rPr lang="en-US" sz="3200" dirty="0"/>
              <a:t>THE VERTICAL PULL CHIN CUP, TOGETHER WITH FIXED APPLIANCES, HAS BEEN USED TO LIMIT EXCESSIVE VERTICAL GROWTH IN GROWING PATIENTS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20180321_1107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57227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b="1" i="1" u="sng" dirty="0">
                <a:latin typeface="Arial Black" panose="020B0A04020102020204" pitchFamily="34" charset="0"/>
              </a:rPr>
              <a:t>SURGICAL CORRECTION</a:t>
            </a:r>
            <a:endParaRPr b="1" i="1" u="sng" dirty="0">
              <a:latin typeface="Arial Black" panose="020B0A04020102020204" pitchFamily="34" charset="0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92500" lnSpcReduction="20000"/>
          </a:bodyPr>
          <a:lstStyle/>
          <a:p>
            <a:pPr marL="0" indent="-177800">
              <a:lnSpc>
                <a:spcPct val="90000"/>
              </a:lnSpc>
              <a:spcBef>
                <a:spcPts val="0"/>
              </a:spcBef>
              <a:buSzPct val="155555"/>
              <a:buFont typeface="Arial" pitchFamily="34" charset="0"/>
              <a:buChar char="•"/>
            </a:pPr>
            <a:r>
              <a:rPr lang="en-US" sz="3200" dirty="0"/>
              <a:t>SKELETAL OPEN BITES IN ADULTS  BEST TREATED BY            -                                       -SURGICAL PROCEDURES INVOLVING  MAXILLA &amp; MANDIBLE.</a:t>
            </a:r>
          </a:p>
          <a:p>
            <a:pPr marL="0" lvl="0" indent="-1524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r>
              <a:rPr lang="en-US" sz="3200" dirty="0"/>
              <a:t>    </a:t>
            </a:r>
          </a:p>
          <a:p>
            <a:pPr marL="0" indent="-152400">
              <a:lnSpc>
                <a:spcPct val="90000"/>
              </a:lnSpc>
              <a:spcBef>
                <a:spcPts val="1080"/>
              </a:spcBef>
              <a:buSzPct val="100000"/>
            </a:pPr>
            <a:r>
              <a:rPr lang="en-US" sz="3200" dirty="0"/>
              <a:t>         A COMBINATION  OF FIXED APPLIANCE ORTHODONTICS &amp; ORTHOGNATHIC SURGERY MAY BE REQUIRED TO TREAT SKELETAL OPEN BITES.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lvl="0" indent="-251396" algn="l" rtl="0">
              <a:spcBef>
                <a:spcPts val="0"/>
              </a:spcBef>
              <a:buClr>
                <a:schemeClr val="lt1"/>
              </a:buClr>
              <a:buSzPct val="98975"/>
              <a:buFont typeface="Verdana"/>
              <a:buNone/>
            </a:pPr>
            <a:r>
              <a:rPr lang="en-US" sz="3959" b="1" i="1" u="sng" dirty="0">
                <a:latin typeface="Arial Black" panose="020B0A04020102020204" pitchFamily="34" charset="0"/>
              </a:rPr>
              <a:t>POSTERIOR OPEN BITE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lvl="0" indent="-11430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      </a:t>
            </a:r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2400" dirty="0"/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r>
              <a:rPr lang="en-US" sz="3200" dirty="0"/>
              <a:t>      POSTERIOR OPEN BITE IS A CONDITION CHARACTERIZED BY LACK OF CONTACT BETWEEN THE POSTERIORS WHEN THE TEETH ARE IN CENTRIC OCCLUSION.</a:t>
            </a:r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endParaRPr sz="2400" i="1" dirty="0"/>
          </a:p>
          <a:p>
            <a:pPr marL="0" lvl="0" indent="-114300" algn="l" rtl="0">
              <a:spcBef>
                <a:spcPts val="96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b="1" dirty="0"/>
              <a:t>CAUSES :-</a:t>
            </a:r>
            <a:endParaRPr b="1"/>
          </a:p>
        </p:txBody>
      </p:sp>
      <p:sp>
        <p:nvSpPr>
          <p:cNvPr id="242" name="Shape 2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92500" lnSpcReduction="20000"/>
          </a:bodyPr>
          <a:lstStyle/>
          <a:p>
            <a:pPr marL="0" lvl="0" indent="-164465" algn="l" rtl="0">
              <a:spcBef>
                <a:spcPts val="1118"/>
              </a:spcBef>
              <a:spcAft>
                <a:spcPts val="0"/>
              </a:spcAft>
              <a:buSzPct val="99615"/>
              <a:buNone/>
            </a:pPr>
            <a:r>
              <a:rPr lang="en-US" sz="3200" dirty="0"/>
              <a:t>TWO POSSIBLE CAUSES-</a:t>
            </a:r>
          </a:p>
          <a:p>
            <a:pPr marL="0" lvl="0" indent="-164465" algn="l" rtl="0">
              <a:spcBef>
                <a:spcPts val="1118"/>
              </a:spcBef>
              <a:spcAft>
                <a:spcPts val="0"/>
              </a:spcAft>
              <a:buSzPct val="99615"/>
              <a:buNone/>
            </a:pPr>
            <a:r>
              <a:rPr lang="en-US" sz="3200" dirty="0"/>
              <a:t>   </a:t>
            </a:r>
            <a:r>
              <a:rPr lang="en-US" sz="2800" dirty="0"/>
              <a:t>1.  MECHANICAL INTERFERANCE WITH ERUPTION, EITHER BEFORE OR AFTER THE TOOTH EMERGES FROM THE ALVEOLAR BONE.</a:t>
            </a:r>
          </a:p>
          <a:p>
            <a:pPr marL="0" lvl="0" indent="-140970" algn="l" rtl="0"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800" dirty="0"/>
              <a:t> </a:t>
            </a:r>
          </a:p>
          <a:p>
            <a:pPr marL="0" lvl="0" indent="-140970" algn="l" rtl="0"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2800" dirty="0"/>
              <a:t>    2.   FAILURE OF THE ERUPTIVE MECHANISM OF THE TOOTH SO THAT THE EXPECTED AMOUNT OF ERUPTION DOES NOT OCCUR</a:t>
            </a:r>
            <a:r>
              <a:rPr lang="en-US" sz="2220" i="1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endParaRPr/>
          </a:p>
        </p:txBody>
      </p:sp>
      <p:pic>
        <p:nvPicPr>
          <p:cNvPr id="248" name="Shape 24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71472" y="500042"/>
            <a:ext cx="8143932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203200" algn="l" rtl="0">
              <a:spcBef>
                <a:spcPts val="0"/>
              </a:spcBef>
              <a:buClr>
                <a:schemeClr val="lt1"/>
              </a:buClr>
              <a:buSzPct val="106666"/>
              <a:buFont typeface="Verdana"/>
              <a:buNone/>
            </a:pPr>
            <a:r>
              <a:rPr lang="en-US" b="1" i="1" u="sng" dirty="0">
                <a:latin typeface="Arial Black" panose="020B0A04020102020204" pitchFamily="34" charset="0"/>
              </a:rPr>
              <a:t>TREATMENT</a:t>
            </a:r>
            <a:endParaRPr b="1" i="1" u="sng" dirty="0">
              <a:latin typeface="Arial Black" panose="020B0A04020102020204" pitchFamily="34" charset="0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fontScale="92500" lnSpcReduction="20000"/>
          </a:bodyPr>
          <a:lstStyle/>
          <a:p>
            <a:pPr marL="0" indent="-205549">
              <a:lnSpc>
                <a:spcPct val="80000"/>
              </a:lnSpc>
              <a:spcBef>
                <a:spcPts val="0"/>
              </a:spcBef>
              <a:buSzPct val="124500"/>
            </a:pPr>
            <a:r>
              <a:rPr lang="en-US" sz="3600" dirty="0"/>
              <a:t>    </a:t>
            </a:r>
            <a:r>
              <a:rPr lang="en-US" sz="3200" dirty="0"/>
              <a:t>THE PRIMARY AIM OF TREATMENT SHOULD BE TO REMOVE THE CAUSE.</a:t>
            </a:r>
          </a:p>
          <a:p>
            <a:pPr marL="0" indent="-140970">
              <a:lnSpc>
                <a:spcPct val="80000"/>
              </a:lnSpc>
              <a:spcBef>
                <a:spcPts val="1044"/>
              </a:spcBef>
              <a:buSzPct val="100909"/>
            </a:pPr>
            <a:r>
              <a:rPr lang="en-US" sz="3200" dirty="0"/>
              <a:t>       LATERAL TONGUE SPIKES ARE A VALUABLE AID IN CONTROL OF LATERAL TONGUE THRUST. </a:t>
            </a:r>
          </a:p>
          <a:p>
            <a:pPr marL="0" indent="-140970">
              <a:lnSpc>
                <a:spcPct val="80000"/>
              </a:lnSpc>
              <a:spcBef>
                <a:spcPts val="1044"/>
              </a:spcBef>
              <a:buSzPct val="100909"/>
            </a:pPr>
            <a:r>
              <a:rPr lang="en-US" sz="3200" dirty="0"/>
              <a:t>       ONCE THE HABIT IS INTERCEPTED, A SPONTANEOUS IMPROVEMENT OFTEN FOLLOWS.</a:t>
            </a:r>
          </a:p>
          <a:p>
            <a:pPr marL="0" lvl="0" indent="-14097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ct val="100909"/>
              <a:buNone/>
            </a:pPr>
            <a:r>
              <a:rPr lang="en-US" sz="3200" dirty="0"/>
              <a:t>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xfrm>
            <a:off x="1115616" y="198884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 lnSpcReduction="10000"/>
          </a:bodyPr>
          <a:lstStyle/>
          <a:p>
            <a:pPr marL="0" indent="-152400">
              <a:spcBef>
                <a:spcPts val="0"/>
              </a:spcBef>
              <a:buSzPct val="133333"/>
            </a:pPr>
            <a:r>
              <a:rPr lang="en-US" sz="3200" dirty="0"/>
              <a:t>    The posteriors can be forcefully extruded.</a:t>
            </a:r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r>
              <a:rPr lang="en-US" sz="3200" dirty="0"/>
              <a:t>     </a:t>
            </a:r>
          </a:p>
          <a:p>
            <a:pPr marL="0" indent="-152400">
              <a:spcBef>
                <a:spcPts val="1080"/>
              </a:spcBef>
              <a:buSzPct val="100000"/>
            </a:pPr>
            <a:r>
              <a:rPr lang="en-US" sz="3200" dirty="0"/>
              <a:t>       In case of posterior open bite due to infra occlusion of ankylosed teeth, it is best treated by crowns on posteriors to restore normal occlusal level</a:t>
            </a:r>
            <a:r>
              <a:rPr lang="en-US" sz="2400" i="1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A443-7C7B-69B3-605D-6383EA14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1467544"/>
            <a:ext cx="6699805" cy="2360071"/>
          </a:xfrm>
        </p:spPr>
        <p:txBody>
          <a:bodyPr/>
          <a:lstStyle/>
          <a:p>
            <a:pPr algn="ctr"/>
            <a:r>
              <a:rPr lang="en-IN" b="1" u="sng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9A758-F83F-3E04-2E7E-062975E49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656" y="980728"/>
            <a:ext cx="7128792" cy="532859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Open bite is a condition where there is localized absence of occlusion, while the remaining teeth are in occlusion.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Incomplete overbite</a:t>
            </a:r>
            <a:r>
              <a:rPr lang="en-US" dirty="0"/>
              <a:t>: In this condition, there is overjet present but not vertical overlap. This is called incomplete overbite and is also called open bite tendency.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Simple open bite</a:t>
            </a:r>
            <a:r>
              <a:rPr lang="en-US" dirty="0"/>
              <a:t>: The problem is confined to the teeth and alveolar process. More than 1 mm of space is seen between the incisors. The posterior teeth are in occlusion.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Complex open bite</a:t>
            </a:r>
            <a:r>
              <a:rPr lang="en-US" dirty="0"/>
              <a:t>: There is disharmony in the skeletal components of the anterior face height. Open bite extends from premolars or deciduous molars on one side to the corresponding teeth in opposite side.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u="sng" dirty="0"/>
              <a:t>Compound or infantile open bite</a:t>
            </a:r>
            <a:r>
              <a:rPr lang="en-US" dirty="0"/>
              <a:t>: Compound or infantile open bite is completely open up to the molars.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 Iatrogenic open bite</a:t>
            </a:r>
            <a:r>
              <a:rPr lang="en-US" dirty="0"/>
              <a:t>: Iatrogenic open bite is due to orthodontic treatment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8172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75814"/>
            <a:ext cx="9036496" cy="3921538"/>
          </a:xfrm>
        </p:spPr>
        <p:txBody>
          <a:bodyPr>
            <a:normAutofit fontScale="70000" lnSpcReduction="20000"/>
          </a:bodyPr>
          <a:lstStyle/>
          <a:p>
            <a:r>
              <a:rPr lang="en-US" sz="3450" dirty="0"/>
              <a:t>Textbook of Orthodontics </a:t>
            </a:r>
            <a:r>
              <a:rPr lang="en-US" sz="3450" dirty="0"/>
              <a:t>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</a:t>
            </a:r>
            <a:r>
              <a:rPr lang="en-US" sz="3450" dirty="0"/>
              <a:t>Brothers; </a:t>
            </a:r>
            <a:r>
              <a:rPr lang="en-US" sz="3450" dirty="0"/>
              <a:t>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</a:t>
            </a:r>
            <a:r>
              <a:rPr lang="en-US" sz="3450" dirty="0"/>
              <a:t>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</a:t>
            </a:r>
            <a:r>
              <a:rPr lang="en-US" sz="3450" dirty="0"/>
              <a:t>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</a:t>
            </a:r>
            <a:r>
              <a:rPr lang="en-US" sz="3450" dirty="0"/>
              <a:t>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  <a:endParaRPr lang="en-US" sz="345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0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xfrm>
            <a:off x="1187624" y="714926"/>
            <a:ext cx="7499176" cy="57384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8764"/>
            </a:pPr>
            <a:r>
              <a:rPr lang="en-US" sz="2400" i="1" dirty="0">
                <a:latin typeface="Arial Rounded MT Bold" pitchFamily="34" charset="0"/>
                <a:cs typeface="Aharoni" pitchFamily="2" charset="-79"/>
              </a:rPr>
              <a:t>OPEN BITE IS A MALOCCLUSION THAT OCCURS IN THE VERTICAL PLANE-LACK OF OVERLAP BETWEEN THE MAXILLARY &amp; MANDIBULAR DENTITION.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ct val="100000"/>
              <a:buNone/>
            </a:pPr>
            <a:endParaRPr sz="2400" i="1" dirty="0">
              <a:latin typeface="Arial Rounded MT Bold" pitchFamily="34" charset="0"/>
              <a:cs typeface="Aharoni" pitchFamily="2" charset="-79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ct val="98764"/>
            </a:pPr>
            <a:r>
              <a:rPr lang="en-US" sz="2400" i="1" dirty="0">
                <a:latin typeface="Arial Rounded MT Bold" pitchFamily="34" charset="0"/>
                <a:cs typeface="Aharoni" pitchFamily="2" charset="-79"/>
              </a:rPr>
              <a:t>PREVALENCE -1.5 To11% &amp; VARIES BETWEEN ETHNIC GROUPS &amp; BY AGE &amp; DENTITION.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ct val="98823"/>
              <a:buNone/>
            </a:pPr>
            <a:endParaRPr sz="2400" i="1" dirty="0">
              <a:latin typeface="Arial Rounded MT Bold" pitchFamily="34" charset="0"/>
              <a:cs typeface="Aharoni" pitchFamily="2" charset="-79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ct val="98764"/>
            </a:pPr>
            <a:endParaRPr lang="en-US" sz="1679" dirty="0"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028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908720"/>
            <a:ext cx="68088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936"/>
              </a:spcBef>
              <a:buSzPct val="98764"/>
            </a:pPr>
            <a:r>
              <a:rPr lang="en-US" sz="3600" i="1" u="sng" dirty="0">
                <a:solidFill>
                  <a:schemeClr val="accent1"/>
                </a:solidFill>
                <a:latin typeface="Arial Rounded MT Bold" pitchFamily="34" charset="0"/>
                <a:cs typeface="Aharoni" pitchFamily="2" charset="-79"/>
              </a:rPr>
              <a:t>ETIOLOGICAL FACTORS </a:t>
            </a:r>
          </a:p>
        </p:txBody>
      </p:sp>
      <p:sp>
        <p:nvSpPr>
          <p:cNvPr id="4" name="Shape 164"/>
          <p:cNvSpPr txBox="1">
            <a:spLocks/>
          </p:cNvSpPr>
          <p:nvPr/>
        </p:nvSpPr>
        <p:spPr>
          <a:xfrm>
            <a:off x="1907704" y="1988840"/>
            <a:ext cx="7272808" cy="3143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ct val="98764"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GROWTH PATTERNS,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ct val="98764"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DIGIT SUCKING HABITS,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ct val="98764"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TONGUE &amp; OROFACIAL MUSCLE ACTIVITY , HERIDITY,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ct val="98764"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OROFACIAL FUNCTIONAL MATRICES, IMBALANCES BETWEEN JAW POSTURE,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ct val="98764"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OCCLUSAL &amp; ERUPTIVE FORCES &amp; HEAD POSITION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57158" y="428604"/>
            <a:ext cx="9072626" cy="2143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rmAutofit/>
          </a:bodyPr>
          <a:lstStyle/>
          <a:p>
            <a:pPr marL="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None/>
            </a:pPr>
            <a:r>
              <a:rPr lang="en-US" sz="6600" dirty="0"/>
              <a:t> </a:t>
            </a:r>
            <a:endParaRPr lang="en-US" sz="6600" i="1" dirty="0"/>
          </a:p>
        </p:txBody>
      </p:sp>
      <p:sp>
        <p:nvSpPr>
          <p:cNvPr id="3" name="Rectangle 2"/>
          <p:cNvSpPr/>
          <p:nvPr/>
        </p:nvSpPr>
        <p:spPr>
          <a:xfrm>
            <a:off x="2339752" y="1510745"/>
            <a:ext cx="82868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936"/>
              </a:spcBef>
              <a:buSzPct val="98764"/>
            </a:pPr>
            <a:r>
              <a:rPr lang="en-US" sz="3600" i="1" u="sng" dirty="0">
                <a:solidFill>
                  <a:schemeClr val="accent1"/>
                </a:solidFill>
                <a:latin typeface="Arial Rounded MT Bold" pitchFamily="34" charset="0"/>
                <a:cs typeface="Aharoni" pitchFamily="2" charset="-79"/>
              </a:rPr>
              <a:t>TYPES OF OPEN BITE </a:t>
            </a:r>
          </a:p>
        </p:txBody>
      </p:sp>
      <p:sp>
        <p:nvSpPr>
          <p:cNvPr id="4" name="Shape 164"/>
          <p:cNvSpPr txBox="1">
            <a:spLocks/>
          </p:cNvSpPr>
          <p:nvPr/>
        </p:nvSpPr>
        <p:spPr>
          <a:xfrm>
            <a:off x="2455750" y="3429000"/>
            <a:ext cx="6231050" cy="3143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ct val="9876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2627784" y="3429000"/>
            <a:ext cx="5536619" cy="104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64465">
              <a:lnSpc>
                <a:spcPct val="80000"/>
              </a:lnSpc>
              <a:spcBef>
                <a:spcPts val="1118"/>
              </a:spcBef>
              <a:buSzPct val="152352"/>
            </a:pPr>
            <a:r>
              <a:rPr lang="en-US" sz="3200" dirty="0"/>
              <a:t>ANTERIOR OPEN BITE</a:t>
            </a:r>
          </a:p>
          <a:p>
            <a:pPr lvl="0" indent="-164465">
              <a:lnSpc>
                <a:spcPct val="80000"/>
              </a:lnSpc>
              <a:spcBef>
                <a:spcPts val="1118"/>
              </a:spcBef>
              <a:buSzPct val="99615"/>
            </a:pPr>
            <a:r>
              <a:rPr lang="en-US" sz="3200" dirty="0"/>
              <a:t>POSTERIOR OPEN BITE</a:t>
            </a:r>
            <a:endParaRPr lang="en-I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lvl="0" indent="-571500" algn="l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600" i="1" u="sng" dirty="0">
                <a:latin typeface="Arial Black" panose="020B0A04020102020204" pitchFamily="34" charset="0"/>
              </a:rPr>
              <a:t>ANTERIOR OPEN BITE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200" i="1" dirty="0"/>
              <a:t>CLASSIFICATION-</a:t>
            </a:r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-17780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en-US" sz="2800" dirty="0"/>
              <a:t>    1. SKELETAL ANTERIOR OPEN BITE</a:t>
            </a:r>
          </a:p>
          <a:p>
            <a:pPr marL="0" lvl="0" indent="-17780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en-US" sz="2800" dirty="0"/>
              <a:t>    2. DENTAL ANTERIOR OPEN BITE</a:t>
            </a:r>
          </a:p>
          <a:p>
            <a:pPr marL="0" lvl="0" indent="-114300" algn="l" rtl="0">
              <a:spcBef>
                <a:spcPts val="96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-152400" algn="l" rtl="0">
              <a:spcBef>
                <a:spcPts val="1080"/>
              </a:spcBef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802532" y="321447"/>
            <a:ext cx="6884268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xfrm>
            <a:off x="1187624" y="1143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ct val="100454"/>
            </a:pPr>
            <a:r>
              <a:rPr lang="en-US" sz="2800" b="1" i="1" dirty="0"/>
              <a:t>OPENBITE THAT DEVELOP DUE TO EXCESSIVE VERTICAL GROWTH ARE TERMED “SKELETAL OPEN BITE”.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SzPct val="100454"/>
              <a:buNone/>
            </a:pPr>
            <a:endParaRPr sz="2800" b="1" i="1" dirty="0"/>
          </a:p>
          <a:p>
            <a:pPr marL="342900" lvl="0" indent="-342900" algn="l" rtl="0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SzPct val="100454"/>
            </a:pPr>
            <a:r>
              <a:rPr lang="en-US" sz="2800" b="1" i="1" dirty="0"/>
              <a:t>DENTAL OPEN BITES MAY CLOSE SPONTANEOUSLY IN THE GROWING PATIENT &amp; ARE GENERALLY AMENABLE TO ORTHODONTIC TREATMENT, WHEREAS SKELETAL OPEN BITES FREQUENTLY WORSEN WITH GROWTH &amp; USUALLY REQUIRE A COMBINATION OF ORTHODONTIC &amp; ORTHOGNATHIC SURGERY</a:t>
            </a:r>
            <a:r>
              <a:rPr lang="en-US" sz="2400" b="1" dirty="0"/>
              <a:t>.</a:t>
            </a:r>
            <a:endParaRPr lang="en-US" sz="1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281</TotalTime>
  <Words>1596</Words>
  <Application>Microsoft Office PowerPoint</Application>
  <PresentationFormat>On-screen Show (4:3)</PresentationFormat>
  <Paragraphs>218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Aharoni</vt:lpstr>
      <vt:lpstr>Arial</vt:lpstr>
      <vt:lpstr>Arial Black</vt:lpstr>
      <vt:lpstr>Arial Rounded MT Bold</vt:lpstr>
      <vt:lpstr>Book Antiqua</vt:lpstr>
      <vt:lpstr>Calibri</vt:lpstr>
      <vt:lpstr>Corbel</vt:lpstr>
      <vt:lpstr>Roboto</vt:lpstr>
      <vt:lpstr>Times New Roman</vt:lpstr>
      <vt:lpstr>Verdana</vt:lpstr>
      <vt:lpstr>Wingdings</vt:lpstr>
      <vt:lpstr>Parallax</vt:lpstr>
      <vt:lpstr>PowerPoint Presentation</vt:lpstr>
      <vt:lpstr>Specific learning Objectives </vt:lpstr>
      <vt:lpstr>CONTENTS</vt:lpstr>
      <vt:lpstr>PowerPoint Presentation</vt:lpstr>
      <vt:lpstr>PowerPoint Presentation</vt:lpstr>
      <vt:lpstr> </vt:lpstr>
      <vt:lpstr>ANTERIOR OPEN BITE</vt:lpstr>
      <vt:lpstr>PowerPoint Presentation</vt:lpstr>
      <vt:lpstr>PowerPoint Presentation</vt:lpstr>
      <vt:lpstr>CLINICAL FEATURES OF SKELETAL ANTERIOR OPEN BITE</vt:lpstr>
      <vt:lpstr>PowerPoint Presentation</vt:lpstr>
      <vt:lpstr>PowerPoint Presentation</vt:lpstr>
      <vt:lpstr>CEPHALOMETRIC FEATURES OF SKELETAL ANTERIOR OPEN BITE </vt:lpstr>
      <vt:lpstr>PowerPoint Presentation</vt:lpstr>
      <vt:lpstr>FEATURES OF DENTAL ANTERIOR OPEN BITE</vt:lpstr>
      <vt:lpstr>ETIOLOGY OF ANTERIOR OPEN BITE</vt:lpstr>
      <vt:lpstr>PowerPoint Presentation</vt:lpstr>
      <vt:lpstr>PowerPoint Presentation</vt:lpstr>
      <vt:lpstr>PowerPoint Presentation</vt:lpstr>
      <vt:lpstr>PowerPoint Presentation</vt:lpstr>
      <vt:lpstr>TREATMENT OF ANTERIOR OPEN BITE</vt:lpstr>
      <vt:lpstr>PowerPoint Presentation</vt:lpstr>
      <vt:lpstr>2. MYOFUNCTIONING THERAPY</vt:lpstr>
      <vt:lpstr>PowerPoint Presentation</vt:lpstr>
      <vt:lpstr>3.ORTHODONTIC THERAPY</vt:lpstr>
      <vt:lpstr>PowerPoint Presentation</vt:lpstr>
      <vt:lpstr>PowerPoint Presentation</vt:lpstr>
      <vt:lpstr>ROLE OF EXTRACTIONS IN ANTERIOR OPEN BITE</vt:lpstr>
      <vt:lpstr>ROLE OF EXTRA ORAL TRACTION</vt:lpstr>
      <vt:lpstr>PowerPoint Presentation</vt:lpstr>
      <vt:lpstr>PowerPoint Presentation</vt:lpstr>
      <vt:lpstr>SURGICAL CORRECTION</vt:lpstr>
      <vt:lpstr>POSTERIOR OPEN BITE</vt:lpstr>
      <vt:lpstr>CAUSES :-</vt:lpstr>
      <vt:lpstr>PowerPoint Presentation</vt:lpstr>
      <vt:lpstr>TREATMENT</vt:lpstr>
      <vt:lpstr>PowerPoint Presentation</vt:lpstr>
      <vt:lpstr>SUMMARY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BITE</dc:title>
  <dc:creator>Ortho</dc:creator>
  <cp:lastModifiedBy>Gaurav Agrawal</cp:lastModifiedBy>
  <cp:revision>46</cp:revision>
  <dcterms:modified xsi:type="dcterms:W3CDTF">2022-05-29T08:04:22Z</dcterms:modified>
</cp:coreProperties>
</file>